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8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10" Type="http://schemas.openxmlformats.org/officeDocument/2006/relationships/customXml" Target="../customXml/item3.xml"/><Relationship Id="rId4" Type="http://schemas.openxmlformats.org/officeDocument/2006/relationships/viewProps" Target="viewProps.xml"/><Relationship Id="rId9"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an E. Pinto" userId="96dbc54d-5b88-47c4-85ac-5b1436e2deef" providerId="ADAL" clId="{D4755CCC-873E-4946-9418-AC26F3F8B43E}"/>
    <pc:docChg chg="modSld">
      <pc:chgData name="Ivan E. Pinto" userId="96dbc54d-5b88-47c4-85ac-5b1436e2deef" providerId="ADAL" clId="{D4755CCC-873E-4946-9418-AC26F3F8B43E}" dt="2025-04-16T15:56:23.502" v="0" actId="207"/>
      <pc:docMkLst>
        <pc:docMk/>
      </pc:docMkLst>
      <pc:sldChg chg="modSp mod">
        <pc:chgData name="Ivan E. Pinto" userId="96dbc54d-5b88-47c4-85ac-5b1436e2deef" providerId="ADAL" clId="{D4755CCC-873E-4946-9418-AC26F3F8B43E}" dt="2025-04-16T15:56:23.502" v="0" actId="207"/>
        <pc:sldMkLst>
          <pc:docMk/>
          <pc:sldMk cId="0" sldId="256"/>
        </pc:sldMkLst>
        <pc:spChg chg="mod">
          <ac:chgData name="Ivan E. Pinto" userId="96dbc54d-5b88-47c4-85ac-5b1436e2deef" providerId="ADAL" clId="{D4755CCC-873E-4946-9418-AC26F3F8B43E}" dt="2025-04-16T15:56:23.502" v="0" actId="207"/>
          <ac:spMkLst>
            <pc:docMk/>
            <pc:sldMk cId="0" sldId="256"/>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0E9D0A-2149-4E3F-9730-1262A8251C3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E9D0A-2149-4E3F-9730-1262A8251C3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E9D0A-2149-4E3F-9730-1262A8251C3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E9D0A-2149-4E3F-9730-1262A8251C3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0E9D0A-2149-4E3F-9730-1262A8251C3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E9D0A-2149-4E3F-9730-1262A8251C3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0E9D0A-2149-4E3F-9730-1262A8251C39}" type="datetimeFigureOut">
              <a:rPr lang="en-US" smtClean="0"/>
              <a:pPr/>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0E9D0A-2149-4E3F-9730-1262A8251C39}" type="datetimeFigureOut">
              <a:rPr lang="en-US" smtClean="0"/>
              <a:pPr/>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E9D0A-2149-4E3F-9730-1262A8251C39}" type="datetimeFigureOut">
              <a:rPr lang="en-US" smtClean="0"/>
              <a:pPr/>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0E9D0A-2149-4E3F-9730-1262A8251C3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0E9D0A-2149-4E3F-9730-1262A8251C3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A9BE52-8947-41AE-A609-17724CCB9ED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E9D0A-2149-4E3F-9730-1262A8251C39}" type="datetimeFigureOut">
              <a:rPr lang="en-US" smtClean="0"/>
              <a:pPr/>
              <a:t>4/16/2025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A9BE52-8947-41AE-A609-17724CCB9ED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4357" y="319366"/>
            <a:ext cx="8255285" cy="6429773"/>
          </a:xfrm>
          <a:prstGeom prst="rect">
            <a:avLst/>
          </a:prstGeom>
          <a:noFill/>
        </p:spPr>
        <p:txBody>
          <a:bodyPr wrap="square" rtlCol="0">
            <a:spAutoFit/>
          </a:bodyPr>
          <a:lstStyle/>
          <a:p>
            <a:r>
              <a:rPr lang="en-US" b="1" u="sng" dirty="0">
                <a:solidFill>
                  <a:srgbClr val="FF0000"/>
                </a:solidFill>
              </a:rPr>
              <a:t>API Antitrust Guidelines</a:t>
            </a:r>
            <a:endParaRPr lang="en-US" dirty="0">
              <a:solidFill>
                <a:srgbClr val="FF0000"/>
              </a:solidFill>
            </a:endParaRPr>
          </a:p>
          <a:p>
            <a:pPr>
              <a:spcBef>
                <a:spcPts val="200"/>
              </a:spcBef>
            </a:pPr>
            <a:r>
              <a:rPr lang="en-US" sz="1200" dirty="0"/>
              <a:t>It is API’s policy to comply with the antitrust laws. API staff and API committee participants should observe the following guidance:</a:t>
            </a:r>
          </a:p>
          <a:p>
            <a:pPr marL="137160" indent="-137160">
              <a:lnSpc>
                <a:spcPct val="114000"/>
              </a:lnSpc>
              <a:spcBef>
                <a:spcPts val="300"/>
              </a:spcBef>
              <a:buClr>
                <a:schemeClr val="tx1"/>
              </a:buClr>
              <a:buFont typeface="Wingdings" pitchFamily="2" charset="2"/>
              <a:buChar char="Ø"/>
            </a:pPr>
            <a:r>
              <a:rPr lang="en-US" sz="1200" dirty="0"/>
              <a:t>No discussion or forecasting of prices for goods or services provided by or received by a company.</a:t>
            </a:r>
          </a:p>
          <a:p>
            <a:pPr marL="137160" indent="-137160">
              <a:lnSpc>
                <a:spcPct val="114000"/>
              </a:lnSpc>
              <a:buClr>
                <a:schemeClr val="tx1"/>
              </a:buClr>
              <a:buFont typeface="Wingdings" pitchFamily="2" charset="2"/>
              <a:buChar char="Ø"/>
            </a:pPr>
            <a:r>
              <a:rPr lang="en-US" sz="1200" dirty="0"/>
              <a:t>No sharing or discussing any company’s confidential or proprietary information.</a:t>
            </a:r>
          </a:p>
          <a:p>
            <a:pPr marL="137160" indent="-137160">
              <a:lnSpc>
                <a:spcPct val="114000"/>
              </a:lnSpc>
              <a:buClr>
                <a:schemeClr val="tx1"/>
              </a:buClr>
              <a:buFont typeface="Wingdings" pitchFamily="2" charset="2"/>
              <a:buChar char="Ø"/>
            </a:pPr>
            <a:r>
              <a:rPr lang="en-US" sz="1200" dirty="0"/>
              <a:t>No discussion of a company’s specific purchasing plans; merger/divestment plans, production information, inventories or costs.</a:t>
            </a:r>
          </a:p>
          <a:p>
            <a:pPr marL="137160" indent="-137160">
              <a:lnSpc>
                <a:spcPct val="114000"/>
              </a:lnSpc>
              <a:buClr>
                <a:schemeClr val="tx1"/>
              </a:buClr>
              <a:buFont typeface="Wingdings" pitchFamily="2" charset="2"/>
              <a:buChar char="Ø"/>
            </a:pPr>
            <a:r>
              <a:rPr lang="en-US" sz="1200" dirty="0"/>
              <a:t>No sharing or discussion of specific company compliance cost, unless publicly available.</a:t>
            </a:r>
          </a:p>
          <a:p>
            <a:pPr marL="137160" indent="-137160">
              <a:lnSpc>
                <a:spcPct val="114000"/>
              </a:lnSpc>
              <a:buClr>
                <a:schemeClr val="tx1"/>
              </a:buClr>
              <a:buFont typeface="Wingdings" pitchFamily="2" charset="2"/>
              <a:buChar char="Ø"/>
            </a:pPr>
            <a:r>
              <a:rPr lang="en-US" sz="1200" dirty="0"/>
              <a:t>No agreement or discussion regarding the purchase or sale of goods or services (such decisions are independent company decisions).</a:t>
            </a:r>
          </a:p>
          <a:p>
            <a:pPr marL="137160" indent="-137160">
              <a:lnSpc>
                <a:spcPct val="114000"/>
              </a:lnSpc>
              <a:buClr>
                <a:schemeClr val="tx1"/>
              </a:buClr>
              <a:buFont typeface="Wingdings" pitchFamily="2" charset="2"/>
              <a:buChar char="Ø"/>
            </a:pPr>
            <a:r>
              <a:rPr lang="en-US" sz="1200" dirty="0"/>
              <a:t>No discussion of how individual companies intend to respond to potential market/economic scenarios or government action; discussion limited to generalities.</a:t>
            </a:r>
          </a:p>
          <a:p>
            <a:pPr marL="137160" indent="-137160">
              <a:lnSpc>
                <a:spcPct val="114000"/>
              </a:lnSpc>
              <a:spcAft>
                <a:spcPts val="300"/>
              </a:spcAft>
              <a:buClr>
                <a:schemeClr val="tx1"/>
              </a:buClr>
              <a:buFont typeface="Wingdings" pitchFamily="2" charset="2"/>
              <a:buChar char="Ø"/>
            </a:pPr>
            <a:r>
              <a:rPr lang="en-US" sz="1200" dirty="0"/>
              <a:t>No disparaging remarks and no promotional remarks regarding specific vendors, products or services.</a:t>
            </a:r>
          </a:p>
          <a:p>
            <a:r>
              <a:rPr lang="en-US" sz="1000" b="1" i="1" dirty="0"/>
              <a:t>If a discussion presents an antitrust issue, raise your concern immediately. If the discussion continues, announce that you are leaving the meeting because you have an antitrust concern, and immediately report your concern to API’s Office of the General Counsel and to your company’s own counsel. This Reference is not a comprehensive summary of antitrust issues, nor is it a substitute for legal advice.  Antitrust issues should be raised with API’s Office of the General Counsel and/or the member company’s own antitrust counsel.</a:t>
            </a:r>
          </a:p>
          <a:p>
            <a:pPr>
              <a:spcBef>
                <a:spcPts val="600"/>
              </a:spcBef>
            </a:pPr>
            <a:r>
              <a:rPr lang="en-US" b="1" u="sng" dirty="0">
                <a:solidFill>
                  <a:srgbClr val="FF0000"/>
                </a:solidFill>
              </a:rPr>
              <a:t>API Standards Meetings</a:t>
            </a:r>
            <a:endParaRPr lang="en-US" dirty="0">
              <a:solidFill>
                <a:srgbClr val="FF0000"/>
              </a:solidFill>
            </a:endParaRPr>
          </a:p>
          <a:p>
            <a:pPr>
              <a:spcBef>
                <a:spcPts val="200"/>
              </a:spcBef>
            </a:pPr>
            <a:r>
              <a:rPr lang="en-US" sz="1200" dirty="0">
                <a:effectLst/>
                <a:ea typeface="Calibri" panose="020F0502020204030204" pitchFamily="34" charset="0"/>
              </a:rPr>
              <a:t>API standards meetings, or others, are open to all interested parties. By participating in these meetings, and the standardization process, you agree:</a:t>
            </a:r>
            <a:endParaRPr lang="en-US" sz="1200" dirty="0"/>
          </a:p>
          <a:p>
            <a:pPr marL="182880" indent="-182880">
              <a:lnSpc>
                <a:spcPct val="114000"/>
              </a:lnSpc>
              <a:buClr>
                <a:schemeClr val="tx1"/>
              </a:buClr>
              <a:buFont typeface="+mj-lt"/>
              <a:buAutoNum type="arabicParenR"/>
            </a:pPr>
            <a:r>
              <a:rPr lang="en-US" sz="1200" dirty="0">
                <a:effectLst/>
                <a:ea typeface="Calibri" panose="020F0502020204030204" pitchFamily="34" charset="0"/>
              </a:rPr>
              <a:t>to fully comply with API's policies and procedures governing standards and antitrust concerns,</a:t>
            </a:r>
          </a:p>
          <a:p>
            <a:pPr marL="182880" indent="-182880">
              <a:lnSpc>
                <a:spcPct val="114000"/>
              </a:lnSpc>
              <a:buClr>
                <a:schemeClr val="tx1"/>
              </a:buClr>
              <a:buFont typeface="+mj-lt"/>
              <a:buAutoNum type="arabicParenR"/>
            </a:pPr>
            <a:r>
              <a:rPr lang="en-US" sz="1200" dirty="0">
                <a:solidFill>
                  <a:srgbClr val="000000"/>
                </a:solidFill>
                <a:effectLst/>
                <a:ea typeface="Calibri" panose="020F0502020204030204" pitchFamily="34" charset="0"/>
              </a:rPr>
              <a:t>NOT to record meeting proceedings, including through the use of automated or AI tools for transcribing or summarizing any meetings or discussions, without prior approval from the API Office of the General Counsel, </a:t>
            </a:r>
          </a:p>
          <a:p>
            <a:pPr marL="182880" indent="-182880">
              <a:lnSpc>
                <a:spcPct val="114000"/>
              </a:lnSpc>
              <a:buClr>
                <a:schemeClr val="tx1"/>
              </a:buClr>
              <a:buFont typeface="+mj-lt"/>
              <a:buAutoNum type="arabicParenR"/>
            </a:pPr>
            <a:r>
              <a:rPr lang="en-US" sz="1200" dirty="0">
                <a:effectLst/>
                <a:ea typeface="Calibri" panose="020F0502020204030204" pitchFamily="34" charset="0"/>
              </a:rPr>
              <a:t>that once balloted and approved by API, API shall have a non-exclusive, perpetual, royalty-free worldwide license to use any materials submitted by the participant for use in the standard, including creation of any derivative works that will be solely owned by API, </a:t>
            </a:r>
          </a:p>
          <a:p>
            <a:pPr marL="182880" indent="-182880">
              <a:lnSpc>
                <a:spcPct val="114000"/>
              </a:lnSpc>
              <a:buClr>
                <a:schemeClr val="tx1"/>
              </a:buClr>
              <a:buFont typeface="+mj-lt"/>
              <a:buAutoNum type="arabicParenR"/>
            </a:pPr>
            <a:r>
              <a:rPr lang="en-US" sz="1200" dirty="0">
                <a:effectLst/>
                <a:ea typeface="Calibri" panose="020F0502020204030204" pitchFamily="34" charset="0"/>
              </a:rPr>
              <a:t>you will NOT provide any material that will violate the rights of any third parties, including, but not limited to, patents, copyrights, trade secrets, and trademarks, </a:t>
            </a:r>
          </a:p>
          <a:p>
            <a:pPr marL="182880" indent="-182880">
              <a:lnSpc>
                <a:spcPct val="114000"/>
              </a:lnSpc>
              <a:buClr>
                <a:schemeClr val="tx1"/>
              </a:buClr>
              <a:buFont typeface="+mj-lt"/>
              <a:buAutoNum type="arabicParenR"/>
            </a:pPr>
            <a:r>
              <a:rPr lang="en-US" sz="1200" dirty="0">
                <a:ea typeface="Calibri" panose="020F0502020204030204" pitchFamily="34" charset="0"/>
              </a:rPr>
              <a:t>NOT to provide any technical information or other materials that would violate U.S. export control laws,</a:t>
            </a:r>
          </a:p>
          <a:p>
            <a:pPr marL="182880" indent="-182880">
              <a:lnSpc>
                <a:spcPct val="114000"/>
              </a:lnSpc>
              <a:buClr>
                <a:schemeClr val="tx1"/>
              </a:buClr>
              <a:buFont typeface="+mj-lt"/>
              <a:buAutoNum type="arabicParenR"/>
            </a:pPr>
            <a:r>
              <a:rPr lang="en-US" sz="1200" dirty="0">
                <a:ea typeface="Calibri" panose="020F0502020204030204" pitchFamily="34" charset="0"/>
              </a:rPr>
              <a:t>to disclose the existence of any patented technologies in the material that you provide, including on-line submissions, and</a:t>
            </a:r>
          </a:p>
          <a:p>
            <a:pPr marL="182880" indent="-182880">
              <a:lnSpc>
                <a:spcPct val="114000"/>
              </a:lnSpc>
              <a:buClr>
                <a:schemeClr val="tx1"/>
              </a:buClr>
              <a:buFont typeface="+mj-lt"/>
              <a:buAutoNum type="arabicParenR"/>
            </a:pPr>
            <a:r>
              <a:rPr lang="en-US" sz="1200" dirty="0">
                <a:solidFill>
                  <a:srgbClr val="000000"/>
                </a:solidFill>
                <a:effectLst/>
                <a:ea typeface="Calibri" panose="020F0502020204030204" pitchFamily="34" charset="0"/>
              </a:rPr>
              <a:t>you</a:t>
            </a:r>
            <a:r>
              <a:rPr lang="en-US" sz="1200" dirty="0">
                <a:effectLst/>
                <a:ea typeface="Calibri" panose="020F0502020204030204" pitchFamily="34" charset="0"/>
              </a:rPr>
              <a:t> must act professionally and comply with your company’s code of conduct at all times.</a:t>
            </a:r>
            <a:endParaRPr lang="en-US" sz="1200" b="1" dirty="0"/>
          </a:p>
        </p:txBody>
      </p:sp>
      <p:pic>
        <p:nvPicPr>
          <p:cNvPr id="2" name="Picture 1">
            <a:extLst>
              <a:ext uri="{FF2B5EF4-FFF2-40B4-BE49-F238E27FC236}">
                <a16:creationId xmlns:a16="http://schemas.microsoft.com/office/drawing/2014/main" id="{05F2B295-880C-451A-96FD-0BCED41B4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9442" y="6296025"/>
            <a:ext cx="16002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8ACCAEC7E1E240B8400FC24AAF2FC7" ma:contentTypeVersion="12" ma:contentTypeDescription="Create a new document." ma:contentTypeScope="" ma:versionID="91b877e3343924f6e59abef6c065fe57">
  <xsd:schema xmlns:xsd="http://www.w3.org/2001/XMLSchema" xmlns:xs="http://www.w3.org/2001/XMLSchema" xmlns:p="http://schemas.microsoft.com/office/2006/metadata/properties" xmlns:ns2="9060f2af-5efc-49ef-80eb-15e4c004cbd9" targetNamespace="http://schemas.microsoft.com/office/2006/metadata/properties" ma:root="true" ma:fieldsID="d90dbc66a37e13b6d550464fb21ce8a0" ns2:_="">
    <xsd:import namespace="9060f2af-5efc-49ef-80eb-15e4c004cb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60f2af-5efc-49ef-80eb-15e4c004cb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1EFCDB2-B03C-4BAF-816E-E158A7CAD54A}"/>
</file>

<file path=customXml/itemProps2.xml><?xml version="1.0" encoding="utf-8"?>
<ds:datastoreItem xmlns:ds="http://schemas.openxmlformats.org/officeDocument/2006/customXml" ds:itemID="{C1173795-3356-4AE8-8460-DFED809006BD}"/>
</file>

<file path=customXml/itemProps3.xml><?xml version="1.0" encoding="utf-8"?>
<ds:datastoreItem xmlns:ds="http://schemas.openxmlformats.org/officeDocument/2006/customXml" ds:itemID="{A9327E98-3794-4E68-BAA5-9817722E2CB0}"/>
</file>

<file path=docProps/app.xml><?xml version="1.0" encoding="utf-8"?>
<Properties xmlns="http://schemas.openxmlformats.org/officeDocument/2006/extended-properties" xmlns:vt="http://schemas.openxmlformats.org/officeDocument/2006/docPropsVTypes">
  <TotalTime>201</TotalTime>
  <Words>460</Words>
  <Application>Microsoft Office PowerPoint</Application>
  <PresentationFormat>On-screen Show (4:3)</PresentationFormat>
  <Paragraphs>19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Wingdings</vt:lpstr>
      <vt:lpstr>Office Theme</vt:lpstr>
      <vt:lpstr>PowerPoint Presentation</vt:lpstr>
    </vt:vector>
  </TitlesOfParts>
  <Company>Shell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juri.koern</dc:creator>
  <cp:lastModifiedBy>Ivan E. Pinto</cp:lastModifiedBy>
  <cp:revision>12</cp:revision>
  <cp:lastPrinted>2022-05-20T20:10:01Z</cp:lastPrinted>
  <dcterms:created xsi:type="dcterms:W3CDTF">2014-03-13T17:35:29Z</dcterms:created>
  <dcterms:modified xsi:type="dcterms:W3CDTF">2025-04-16T15:56:25Z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0x010100FE8ACCAEC7E1E240B8400FC24AAF2FC7</vt:lpwstr>
  </property>
</Properties>
</file>